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Montserrat"/>
      <p:regular r:id="rId21"/>
      <p:bold r:id="rId22"/>
      <p:italic r:id="rId23"/>
      <p:boldItalic r:id="rId24"/>
    </p:embeddedFont>
    <p:embeddedFont>
      <p:font typeface="La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Logan Farm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25T19:18:19.096">
    <p:pos x="6000" y="0"/>
    <p:text>New drawing incoming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4-25T19:17:57.182">
    <p:pos x="6000" y="0"/>
    <p:text>change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f4c3fa63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8f4c3fa63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8f4c3fa63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8f4c3fa63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6a78b2c2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6a78b2c2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6a78b2c25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6a78b2c25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a78b2c25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6a78b2c25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0c4c7d05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0c4c7d05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a13f1b5df7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a13f1b5df7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a0c4c7d05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a0c4c7d05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 sz="1300">
                <a:solidFill>
                  <a:schemeClr val="dk1"/>
                </a:solidFill>
                <a:latin typeface="Lato"/>
                <a:ea typeface="Lato"/>
                <a:cs typeface="Lato"/>
                <a:sym typeface="Lato"/>
              </a:rPr>
              <a:t>Our design is still mostly in the brainstorming phase but we have a few designs made. The target audience is our current customer as well as ourselves. This is unique because we have few clients so our design can be tailor made to be interesting and explore new ideas.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a0c4c7d0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a0c4c7d0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Lato"/>
                <a:ea typeface="Lato"/>
                <a:cs typeface="Lato"/>
                <a:sym typeface="Lato"/>
              </a:rPr>
              <a:t>What is the project attempting to accomplish?</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latin typeface="Lato"/>
                <a:ea typeface="Lato"/>
                <a:cs typeface="Lato"/>
                <a:sym typeface="Lato"/>
              </a:rPr>
              <a:t>The goal of this project is to create a night light for our customer. Specifically one that is wirelessly charged, has a long battery life, and brightness can be changed by the press of a button.</a:t>
            </a:r>
            <a:endParaRPr sz="1300">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latin typeface="Lato"/>
                <a:ea typeface="Lato"/>
                <a:cs typeface="Lato"/>
                <a:sym typeface="Lato"/>
              </a:rPr>
              <a:t>Who Cares? Whose life will be improved? Use cases?</a:t>
            </a:r>
            <a:endParaRPr sz="1300">
              <a:solidFill>
                <a:schemeClr val="dk1"/>
              </a:solidFill>
              <a:latin typeface="Lato"/>
              <a:ea typeface="Lato"/>
              <a:cs typeface="Lato"/>
              <a:sym typeface="Lato"/>
            </a:endParaRPr>
          </a:p>
          <a:p>
            <a:pPr indent="0" lvl="0" marL="0" rtl="0" algn="l">
              <a:lnSpc>
                <a:spcPct val="115000"/>
              </a:lnSpc>
              <a:spcBef>
                <a:spcPts val="1200"/>
              </a:spcBef>
              <a:spcAft>
                <a:spcPts val="1200"/>
              </a:spcAft>
              <a:buClr>
                <a:schemeClr val="dk1"/>
              </a:buClr>
              <a:buSzPts val="1100"/>
              <a:buFont typeface="Arial"/>
              <a:buNone/>
            </a:pPr>
            <a:r>
              <a:rPr lang="en" sz="1300">
                <a:solidFill>
                  <a:schemeClr val="dk1"/>
                </a:solidFill>
                <a:latin typeface="Lato"/>
                <a:ea typeface="Lato"/>
                <a:cs typeface="Lato"/>
                <a:sym typeface="Lato"/>
              </a:rPr>
              <a:t>This project is for our customer as a personal design and while it may not have the impact goals of other projects this gives us a unique case to create something that all of the group members can make and use as well as the customer. This project will improve the lives of all the users as a convenient way to deploy a light source has many applications outside of the main nursery light application it was designed for. These other cases include a flashlight when power is out, a garage light when working on cars or snowblowers, and when walking outside in the dark.</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fd1e16b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cfd1e16b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13f1b5df7_2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a13f1b5df7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f4c3fa63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8f4c3fa63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f4c3fa63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8f4c3fa63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11708" y="622925"/>
            <a:ext cx="8520600" cy="2052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b="1" lang="en" sz="4800"/>
              <a:t>Wirelessly Charged </a:t>
            </a:r>
            <a:endParaRPr b="1" sz="4800"/>
          </a:p>
          <a:p>
            <a:pPr indent="0" lvl="0" marL="0" rtl="0" algn="r">
              <a:spcBef>
                <a:spcPts val="0"/>
              </a:spcBef>
              <a:spcAft>
                <a:spcPts val="0"/>
              </a:spcAft>
              <a:buNone/>
            </a:pPr>
            <a:r>
              <a:rPr b="1" lang="en" sz="4800"/>
              <a:t>Nursery Light</a:t>
            </a:r>
            <a:endParaRPr b="1" sz="4800"/>
          </a:p>
        </p:txBody>
      </p:sp>
      <p:sp>
        <p:nvSpPr>
          <p:cNvPr id="135" name="Google Shape;135;p13"/>
          <p:cNvSpPr txBox="1"/>
          <p:nvPr>
            <p:ph idx="1" type="subTitle"/>
          </p:nvPr>
        </p:nvSpPr>
        <p:spPr>
          <a:xfrm>
            <a:off x="311700" y="2167100"/>
            <a:ext cx="8520600" cy="27780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605"/>
              <a:buNone/>
            </a:pPr>
            <a:r>
              <a:t/>
            </a:r>
            <a:endParaRPr sz="315"/>
          </a:p>
          <a:p>
            <a:pPr indent="0" lvl="0" marL="0" rtl="0" algn="l">
              <a:lnSpc>
                <a:spcPct val="90000"/>
              </a:lnSpc>
              <a:spcBef>
                <a:spcPts val="0"/>
              </a:spcBef>
              <a:spcAft>
                <a:spcPts val="0"/>
              </a:spcAft>
              <a:buSzPts val="605"/>
              <a:buNone/>
            </a:pPr>
            <a:r>
              <a:t/>
            </a:r>
            <a:endParaRPr sz="315"/>
          </a:p>
          <a:p>
            <a:pPr indent="0" lvl="0" marL="0" rtl="0" algn="r">
              <a:lnSpc>
                <a:spcPct val="90000"/>
              </a:lnSpc>
              <a:spcBef>
                <a:spcPts val="0"/>
              </a:spcBef>
              <a:spcAft>
                <a:spcPts val="0"/>
              </a:spcAft>
              <a:buSzPts val="605"/>
              <a:buNone/>
            </a:pPr>
            <a:r>
              <a:rPr i="1" lang="en" sz="1176"/>
              <a:t>Team Lead / Client Interaction - </a:t>
            </a:r>
            <a:r>
              <a:rPr lang="en" sz="1176"/>
              <a:t>Josh Holloway</a:t>
            </a:r>
            <a:endParaRPr sz="1176"/>
          </a:p>
          <a:p>
            <a:pPr indent="0" lvl="0" marL="0" rtl="0" algn="r">
              <a:lnSpc>
                <a:spcPct val="100000"/>
              </a:lnSpc>
              <a:spcBef>
                <a:spcPts val="1000"/>
              </a:spcBef>
              <a:spcAft>
                <a:spcPts val="0"/>
              </a:spcAft>
              <a:buClr>
                <a:schemeClr val="dk1"/>
              </a:buClr>
              <a:buSzPts val="605"/>
              <a:buFont typeface="Arial"/>
              <a:buNone/>
            </a:pPr>
            <a:r>
              <a:rPr i="1" lang="en" sz="1176"/>
              <a:t>Electrical Lead - </a:t>
            </a:r>
            <a:r>
              <a:rPr lang="en" sz="1176"/>
              <a:t>Tommy Youhn</a:t>
            </a:r>
            <a:endParaRPr sz="1176"/>
          </a:p>
          <a:p>
            <a:pPr indent="0" lvl="0" marL="0" rtl="0" algn="r">
              <a:lnSpc>
                <a:spcPct val="100000"/>
              </a:lnSpc>
              <a:spcBef>
                <a:spcPts val="1000"/>
              </a:spcBef>
              <a:spcAft>
                <a:spcPts val="0"/>
              </a:spcAft>
              <a:buClr>
                <a:schemeClr val="dk1"/>
              </a:buClr>
              <a:buSzPts val="605"/>
              <a:buFont typeface="Arial"/>
              <a:buNone/>
            </a:pPr>
            <a:r>
              <a:rPr i="1" lang="en" sz="1176"/>
              <a:t>Tester - </a:t>
            </a:r>
            <a:r>
              <a:rPr lang="en" sz="1176"/>
              <a:t>William Snyder</a:t>
            </a:r>
            <a:endParaRPr sz="1176"/>
          </a:p>
          <a:p>
            <a:pPr indent="0" lvl="0" marL="0" rtl="0" algn="r">
              <a:lnSpc>
                <a:spcPct val="100000"/>
              </a:lnSpc>
              <a:spcBef>
                <a:spcPts val="1000"/>
              </a:spcBef>
              <a:spcAft>
                <a:spcPts val="0"/>
              </a:spcAft>
              <a:buClr>
                <a:schemeClr val="dk1"/>
              </a:buClr>
              <a:buSzPts val="605"/>
              <a:buFont typeface="Arial"/>
              <a:buNone/>
            </a:pPr>
            <a:r>
              <a:rPr i="1" lang="en" sz="1176"/>
              <a:t>Facilitator / Designer - </a:t>
            </a:r>
            <a:r>
              <a:rPr lang="en" sz="1176"/>
              <a:t>Logan Farmer</a:t>
            </a:r>
            <a:endParaRPr sz="1176"/>
          </a:p>
          <a:p>
            <a:pPr indent="0" lvl="0" marL="0" rtl="0" algn="r">
              <a:lnSpc>
                <a:spcPct val="100000"/>
              </a:lnSpc>
              <a:spcBef>
                <a:spcPts val="1000"/>
              </a:spcBef>
              <a:spcAft>
                <a:spcPts val="0"/>
              </a:spcAft>
              <a:buClr>
                <a:schemeClr val="dk1"/>
              </a:buClr>
              <a:buSzPts val="605"/>
              <a:buFont typeface="Arial"/>
              <a:buNone/>
            </a:pPr>
            <a:r>
              <a:rPr i="1" lang="en" sz="1176"/>
              <a:t>Product Designer - </a:t>
            </a:r>
            <a:r>
              <a:rPr lang="en" sz="1176"/>
              <a:t>Alexandros Psomas</a:t>
            </a:r>
            <a:endParaRPr sz="1176"/>
          </a:p>
          <a:p>
            <a:pPr indent="0" lvl="0" marL="0" rtl="0" algn="r">
              <a:lnSpc>
                <a:spcPct val="90000"/>
              </a:lnSpc>
              <a:spcBef>
                <a:spcPts val="1000"/>
              </a:spcBef>
              <a:spcAft>
                <a:spcPts val="1000"/>
              </a:spcAft>
              <a:buSzPts val="605"/>
              <a:buNone/>
            </a:pPr>
            <a:r>
              <a:rPr i="1" lang="en" sz="1176"/>
              <a:t>Client / Advisor - </a:t>
            </a:r>
            <a:r>
              <a:rPr lang="en" sz="1176"/>
              <a:t>Professor </a:t>
            </a:r>
            <a:r>
              <a:rPr lang="en" sz="1176"/>
              <a:t>Cheng Huang</a:t>
            </a:r>
            <a:endParaRPr sz="1176"/>
          </a:p>
        </p:txBody>
      </p:sp>
      <p:sp>
        <p:nvSpPr>
          <p:cNvPr id="136" name="Google Shape;136;p13"/>
          <p:cNvSpPr txBox="1"/>
          <p:nvPr>
            <p:ph idx="4294967295"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txBox="1"/>
          <p:nvPr>
            <p:ph idx="1" type="body"/>
          </p:nvPr>
        </p:nvSpPr>
        <p:spPr>
          <a:xfrm>
            <a:off x="1297500" y="1399550"/>
            <a:ext cx="6760800" cy="29112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Font typeface="Arial"/>
              <a:buChar char="●"/>
            </a:pPr>
            <a:r>
              <a:rPr lang="en">
                <a:latin typeface="Arial"/>
                <a:ea typeface="Arial"/>
                <a:cs typeface="Arial"/>
                <a:sym typeface="Arial"/>
              </a:rPr>
              <a:t>Integration Testing</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Verify Circuits: Confirm individual circuit functionality</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Voltage, Current, and Compatibility: Test battery compatibility</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Battery Performance: Ensure three-day regular use support</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Arduino Connection: Validate compatibility with Arduino</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Modular Testing: Use smaller modules for progressive testing</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Working Script: Compile modules for battery charging, LED control, brightness adjustment, and self-sleep mode</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System Testing</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Circuit Design: Measuring current draw and temperature of components </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Software Design: Using the touch sensors and LED strip to test code functionality to meet all the requirements</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Physical Design: Making sure the components fit into the enclosure and it is easy to use and assemble</a:t>
            </a:r>
            <a:endParaRPr>
              <a:latin typeface="Arial"/>
              <a:ea typeface="Arial"/>
              <a:cs typeface="Arial"/>
              <a:sym typeface="Arial"/>
            </a:endParaRPr>
          </a:p>
        </p:txBody>
      </p:sp>
      <p:sp>
        <p:nvSpPr>
          <p:cNvPr id="208" name="Google Shape;208;p22"/>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
        <p:nvSpPr>
          <p:cNvPr id="209" name="Google Shape;209;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Testing Plan</a:t>
            </a:r>
            <a:endParaRPr b="1" sz="2800"/>
          </a:p>
        </p:txBody>
      </p:sp>
      <p:sp>
        <p:nvSpPr>
          <p:cNvPr id="210" name="Google Shape;210;p22"/>
          <p:cNvSpPr txBox="1"/>
          <p:nvPr/>
        </p:nvSpPr>
        <p:spPr>
          <a:xfrm>
            <a:off x="1416850" y="956750"/>
            <a:ext cx="7180500" cy="4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Tests include physical testing and measurements, user interface testing, and total functional testing.</a:t>
            </a:r>
            <a:endParaRPr sz="13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3"/>
          <p:cNvSpPr txBox="1"/>
          <p:nvPr>
            <p:ph idx="1" type="body"/>
          </p:nvPr>
        </p:nvSpPr>
        <p:spPr>
          <a:xfrm>
            <a:off x="1297500" y="1399550"/>
            <a:ext cx="6856800" cy="34164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Font typeface="Arial"/>
              <a:buChar char="●"/>
            </a:pPr>
            <a:r>
              <a:rPr lang="en">
                <a:latin typeface="Arial"/>
                <a:ea typeface="Arial"/>
                <a:cs typeface="Arial"/>
                <a:sym typeface="Arial"/>
              </a:rPr>
              <a:t>Regression Testing</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Test existing features after adding new functionality to ensure previous functionality is maintained</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Ensuring the critical features, the touch sensor and LED strip, continue to work to keep basic functionality</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en">
                <a:latin typeface="Arial"/>
                <a:ea typeface="Arial"/>
                <a:cs typeface="Arial"/>
                <a:sym typeface="Arial"/>
              </a:rPr>
              <a:t>Acceptance Testing</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Client Engagement: Maintain client alignment.</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Requirement Consistency: Ensure original meeting requirements remain</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Aim for tangible testing outcomes</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Battery: Validate three-day minimum normal use and charging functionality</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User-Friendly Design: Assess outer housing ease of use and assembly</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Programmability &amp; Scalability: Confirm easy operational changes</a:t>
            </a:r>
            <a:endParaRPr>
              <a:latin typeface="Arial"/>
              <a:ea typeface="Arial"/>
              <a:cs typeface="Arial"/>
              <a:sym typeface="Arial"/>
            </a:endParaRPr>
          </a:p>
          <a:p>
            <a:pPr indent="-298450" lvl="1" marL="914400" rtl="0" algn="l">
              <a:spcBef>
                <a:spcPts val="0"/>
              </a:spcBef>
              <a:spcAft>
                <a:spcPts val="0"/>
              </a:spcAft>
              <a:buSzPts val="1100"/>
              <a:buFont typeface="Arial"/>
              <a:buChar char="○"/>
            </a:pPr>
            <a:r>
              <a:rPr lang="en">
                <a:latin typeface="Arial"/>
                <a:ea typeface="Arial"/>
                <a:cs typeface="Arial"/>
                <a:sym typeface="Arial"/>
              </a:rPr>
              <a:t>Heat Safety: Verify safe heat output</a:t>
            </a:r>
            <a:endParaRPr>
              <a:latin typeface="Arial"/>
              <a:ea typeface="Arial"/>
              <a:cs typeface="Arial"/>
              <a:sym typeface="Arial"/>
            </a:endParaRPr>
          </a:p>
        </p:txBody>
      </p:sp>
      <p:sp>
        <p:nvSpPr>
          <p:cNvPr id="216" name="Google Shape;216;p23"/>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
        <p:nvSpPr>
          <p:cNvPr id="217" name="Google Shape;217;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Testing Plan</a:t>
            </a:r>
            <a:endParaRPr b="1" sz="2800"/>
          </a:p>
        </p:txBody>
      </p:sp>
      <p:sp>
        <p:nvSpPr>
          <p:cNvPr id="218" name="Google Shape;218;p23"/>
          <p:cNvSpPr txBox="1"/>
          <p:nvPr/>
        </p:nvSpPr>
        <p:spPr>
          <a:xfrm>
            <a:off x="1416850" y="956750"/>
            <a:ext cx="7180500" cy="4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Tests include physical testing and measurements, user interface testing, and total functional testing.</a:t>
            </a:r>
            <a:endParaRPr sz="1300">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Work Progress - Overview</a:t>
            </a:r>
            <a:endParaRPr/>
          </a:p>
        </p:txBody>
      </p:sp>
      <p:sp>
        <p:nvSpPr>
          <p:cNvPr id="224" name="Google Shape;224;p2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Semester 1</a:t>
            </a:r>
            <a:endParaRPr/>
          </a:p>
          <a:p>
            <a:pPr indent="-311150" lvl="0" marL="457200" rtl="0" algn="l">
              <a:spcBef>
                <a:spcPts val="1200"/>
              </a:spcBef>
              <a:spcAft>
                <a:spcPts val="0"/>
              </a:spcAft>
              <a:buSzPts val="1300"/>
              <a:buChar char="●"/>
            </a:pPr>
            <a:r>
              <a:rPr lang="en"/>
              <a:t>Designed main circuit according to provided specs</a:t>
            </a:r>
            <a:endParaRPr/>
          </a:p>
          <a:p>
            <a:pPr indent="-311150" lvl="0" marL="457200" rtl="0" algn="l">
              <a:spcBef>
                <a:spcPts val="0"/>
              </a:spcBef>
              <a:spcAft>
                <a:spcPts val="0"/>
              </a:spcAft>
              <a:buSzPts val="1300"/>
              <a:buChar char="●"/>
            </a:pPr>
            <a:r>
              <a:rPr lang="en"/>
              <a:t>Tested </a:t>
            </a:r>
            <a:r>
              <a:rPr lang="en"/>
              <a:t>individual</a:t>
            </a:r>
            <a:r>
              <a:rPr lang="en"/>
              <a:t> components and full software implementation</a:t>
            </a:r>
            <a:endParaRPr/>
          </a:p>
          <a:p>
            <a:pPr indent="-311150" lvl="0" marL="457200" rtl="0" algn="l">
              <a:spcBef>
                <a:spcPts val="0"/>
              </a:spcBef>
              <a:spcAft>
                <a:spcPts val="0"/>
              </a:spcAft>
              <a:buSzPts val="1300"/>
              <a:buChar char="●"/>
            </a:pPr>
            <a:r>
              <a:rPr lang="en"/>
              <a:t>Industrial Design brainstorming of different designs</a:t>
            </a:r>
            <a:endParaRPr/>
          </a:p>
          <a:p>
            <a:pPr indent="-311150" lvl="0" marL="457200" rtl="0" algn="l">
              <a:spcBef>
                <a:spcPts val="0"/>
              </a:spcBef>
              <a:spcAft>
                <a:spcPts val="0"/>
              </a:spcAft>
              <a:buSzPts val="1300"/>
              <a:buChar char="●"/>
            </a:pPr>
            <a:r>
              <a:rPr lang="en"/>
              <a:t>Stress testing</a:t>
            </a:r>
            <a:endParaRPr/>
          </a:p>
          <a:p>
            <a:pPr indent="0" lvl="0" marL="0" rtl="0" algn="l">
              <a:spcBef>
                <a:spcPts val="1200"/>
              </a:spcBef>
              <a:spcAft>
                <a:spcPts val="0"/>
              </a:spcAft>
              <a:buNone/>
            </a:pPr>
            <a:r>
              <a:rPr lang="en"/>
              <a:t>Semester 2</a:t>
            </a:r>
            <a:endParaRPr/>
          </a:p>
          <a:p>
            <a:pPr indent="-311150" lvl="0" marL="457200" rtl="0" algn="l">
              <a:spcBef>
                <a:spcPts val="1200"/>
              </a:spcBef>
              <a:spcAft>
                <a:spcPts val="0"/>
              </a:spcAft>
              <a:buSzPts val="1300"/>
              <a:buChar char="●"/>
            </a:pPr>
            <a:r>
              <a:rPr lang="en"/>
              <a:t>Circuit finalization and software updates</a:t>
            </a:r>
            <a:endParaRPr/>
          </a:p>
          <a:p>
            <a:pPr indent="-311150" lvl="0" marL="457200" rtl="0" algn="l">
              <a:spcBef>
                <a:spcPts val="0"/>
              </a:spcBef>
              <a:spcAft>
                <a:spcPts val="0"/>
              </a:spcAft>
              <a:buSzPts val="1300"/>
              <a:buChar char="●"/>
            </a:pPr>
            <a:r>
              <a:rPr lang="en"/>
              <a:t>Rapid prototyping of project housing testing / manufacturing</a:t>
            </a:r>
            <a:endParaRPr/>
          </a:p>
          <a:p>
            <a:pPr indent="-311150" lvl="0" marL="457200" rtl="0" algn="l">
              <a:spcBef>
                <a:spcPts val="0"/>
              </a:spcBef>
              <a:spcAft>
                <a:spcPts val="0"/>
              </a:spcAft>
              <a:buSzPts val="1300"/>
              <a:buChar char="●"/>
            </a:pPr>
            <a:r>
              <a:rPr lang="en"/>
              <a:t>Hardware installation and testing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Challenges and Solutions</a:t>
            </a:r>
            <a:endParaRPr/>
          </a:p>
        </p:txBody>
      </p:sp>
      <p:sp>
        <p:nvSpPr>
          <p:cNvPr id="230" name="Google Shape;230;p2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Circuit Design issues</a:t>
            </a:r>
            <a:endParaRPr/>
          </a:p>
          <a:p>
            <a:pPr indent="-298450" lvl="1" marL="914400" rtl="0" algn="l">
              <a:spcBef>
                <a:spcPts val="0"/>
              </a:spcBef>
              <a:spcAft>
                <a:spcPts val="0"/>
              </a:spcAft>
              <a:buSzPts val="1100"/>
              <a:buChar char="○"/>
            </a:pPr>
            <a:r>
              <a:rPr lang="en"/>
              <a:t>Replaced and remastered circuit to work with new components for reliability</a:t>
            </a:r>
            <a:endParaRPr/>
          </a:p>
          <a:p>
            <a:pPr indent="-298450" lvl="1" marL="914400" rtl="0" algn="l">
              <a:spcBef>
                <a:spcPts val="0"/>
              </a:spcBef>
              <a:spcAft>
                <a:spcPts val="0"/>
              </a:spcAft>
              <a:buSzPts val="1100"/>
              <a:buChar char="○"/>
            </a:pPr>
            <a:r>
              <a:rPr lang="en"/>
              <a:t>Battery management issues</a:t>
            </a:r>
            <a:endParaRPr/>
          </a:p>
          <a:p>
            <a:pPr indent="-298450" lvl="1" marL="914400" rtl="0" algn="l">
              <a:spcBef>
                <a:spcPts val="0"/>
              </a:spcBef>
              <a:spcAft>
                <a:spcPts val="0"/>
              </a:spcAft>
              <a:buSzPts val="1100"/>
              <a:buChar char="○"/>
            </a:pPr>
            <a:r>
              <a:rPr lang="en"/>
              <a:t>Component performance issues</a:t>
            </a:r>
            <a:endParaRPr/>
          </a:p>
          <a:p>
            <a:pPr indent="-311150" lvl="0" marL="457200" rtl="0" algn="l">
              <a:spcBef>
                <a:spcPts val="0"/>
              </a:spcBef>
              <a:spcAft>
                <a:spcPts val="0"/>
              </a:spcAft>
              <a:buSzPts val="1300"/>
              <a:buChar char="●"/>
            </a:pPr>
            <a:r>
              <a:rPr lang="en"/>
              <a:t>Housing manufacturer sourcing/fidelity</a:t>
            </a:r>
            <a:endParaRPr/>
          </a:p>
          <a:p>
            <a:pPr indent="-298450" lvl="1" marL="914400" rtl="0" algn="l">
              <a:spcBef>
                <a:spcPts val="0"/>
              </a:spcBef>
              <a:spcAft>
                <a:spcPts val="0"/>
              </a:spcAft>
              <a:buSzPts val="1100"/>
              <a:buChar char="○"/>
            </a:pPr>
            <a:r>
              <a:rPr lang="en"/>
              <a:t>Finding and sourcing materials to fit the design and time constraints of the project</a:t>
            </a:r>
            <a:endParaRPr/>
          </a:p>
          <a:p>
            <a:pPr indent="-298450" lvl="1" marL="914400" rtl="0" algn="l">
              <a:spcBef>
                <a:spcPts val="0"/>
              </a:spcBef>
              <a:spcAft>
                <a:spcPts val="0"/>
              </a:spcAft>
              <a:buSzPts val="1100"/>
              <a:buChar char="○"/>
            </a:pPr>
            <a:r>
              <a:rPr lang="en"/>
              <a:t>Wall thickness for proper light diffusion needed to be tested</a:t>
            </a:r>
            <a:endParaRPr/>
          </a:p>
          <a:p>
            <a:pPr indent="-311150" lvl="0" marL="457200" rtl="0" algn="l">
              <a:spcBef>
                <a:spcPts val="0"/>
              </a:spcBef>
              <a:spcAft>
                <a:spcPts val="0"/>
              </a:spcAft>
              <a:buSzPts val="1300"/>
              <a:buChar char="●"/>
            </a:pPr>
            <a:r>
              <a:rPr lang="en"/>
              <a:t>Component sizing</a:t>
            </a:r>
            <a:endParaRPr/>
          </a:p>
          <a:p>
            <a:pPr indent="-298450" lvl="1" marL="914400" rtl="0" algn="l">
              <a:spcBef>
                <a:spcPts val="0"/>
              </a:spcBef>
              <a:spcAft>
                <a:spcPts val="0"/>
              </a:spcAft>
              <a:buSzPts val="1100"/>
              <a:buChar char="○"/>
            </a:pPr>
            <a:r>
              <a:rPr lang="en"/>
              <a:t>Circuit design requires small and reliable components</a:t>
            </a:r>
            <a:endParaRPr/>
          </a:p>
          <a:p>
            <a:pPr indent="-311150" lvl="0" marL="457200" rtl="0" algn="l">
              <a:spcBef>
                <a:spcPts val="0"/>
              </a:spcBef>
              <a:spcAft>
                <a:spcPts val="0"/>
              </a:spcAft>
              <a:buSzPts val="1300"/>
              <a:buChar char="●"/>
            </a:pPr>
            <a:r>
              <a:rPr lang="en"/>
              <a:t>Communication with Client</a:t>
            </a:r>
            <a:endParaRPr/>
          </a:p>
          <a:p>
            <a:pPr indent="-298450" lvl="1" marL="914400" rtl="0" algn="l">
              <a:spcBef>
                <a:spcPts val="0"/>
              </a:spcBef>
              <a:spcAft>
                <a:spcPts val="0"/>
              </a:spcAft>
              <a:buSzPts val="1100"/>
              <a:buChar char="○"/>
            </a:pPr>
            <a:r>
              <a:rPr lang="en"/>
              <a:t>Ensuring that the client is involved with all aspects of the design process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6"/>
          <p:cNvSpPr txBox="1"/>
          <p:nvPr>
            <p:ph type="title"/>
          </p:nvPr>
        </p:nvSpPr>
        <p:spPr>
          <a:xfrm>
            <a:off x="622625" y="1921350"/>
            <a:ext cx="5992200" cy="130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5400"/>
              <a:t>Thank you</a:t>
            </a:r>
            <a:endParaRPr sz="5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Requirements</a:t>
            </a:r>
            <a:endParaRPr b="1" sz="2800"/>
          </a:p>
        </p:txBody>
      </p:sp>
      <p:sp>
        <p:nvSpPr>
          <p:cNvPr id="142" name="Google Shape;142;p14"/>
          <p:cNvSpPr txBox="1"/>
          <p:nvPr>
            <p:ph idx="1" type="body"/>
          </p:nvPr>
        </p:nvSpPr>
        <p:spPr>
          <a:xfrm>
            <a:off x="1297500" y="1156450"/>
            <a:ext cx="7038900" cy="3364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Functional Requirements</a:t>
            </a:r>
            <a:endParaRPr/>
          </a:p>
          <a:p>
            <a:pPr indent="-298767" lvl="0" marL="457200" rtl="0" algn="l">
              <a:spcBef>
                <a:spcPts val="1200"/>
              </a:spcBef>
              <a:spcAft>
                <a:spcPts val="0"/>
              </a:spcAft>
              <a:buSzPct val="100000"/>
              <a:buFont typeface="Lato"/>
              <a:buChar char="●"/>
            </a:pPr>
            <a:r>
              <a:rPr lang="en" sz="1300">
                <a:latin typeface="Lato"/>
                <a:ea typeface="Lato"/>
                <a:cs typeface="Lato"/>
                <a:sym typeface="Lato"/>
              </a:rPr>
              <a:t>Design must be battery powered and charged wirelessly</a:t>
            </a:r>
            <a:endParaRPr sz="1300">
              <a:latin typeface="Lato"/>
              <a:ea typeface="Lato"/>
              <a:cs typeface="Lato"/>
              <a:sym typeface="Lato"/>
            </a:endParaRPr>
          </a:p>
          <a:p>
            <a:pPr indent="-298767" lvl="0" marL="457200" rtl="0" algn="l">
              <a:spcBef>
                <a:spcPts val="0"/>
              </a:spcBef>
              <a:spcAft>
                <a:spcPts val="0"/>
              </a:spcAft>
              <a:buSzPct val="100000"/>
              <a:buFont typeface="Lato"/>
              <a:buChar char="●"/>
            </a:pPr>
            <a:r>
              <a:rPr lang="en" sz="1300">
                <a:latin typeface="Lato"/>
                <a:ea typeface="Lato"/>
                <a:cs typeface="Lato"/>
                <a:sym typeface="Lato"/>
              </a:rPr>
              <a:t>Design must be able to alternate between</a:t>
            </a:r>
            <a:r>
              <a:rPr lang="en"/>
              <a:t> four</a:t>
            </a:r>
            <a:r>
              <a:rPr lang="en" sz="1300">
                <a:latin typeface="Lato"/>
                <a:ea typeface="Lato"/>
                <a:cs typeface="Lato"/>
                <a:sym typeface="Lato"/>
              </a:rPr>
              <a:t> brightness levels by tapping on it (constraint)</a:t>
            </a:r>
            <a:endParaRPr sz="1300">
              <a:latin typeface="Lato"/>
              <a:ea typeface="Lato"/>
              <a:cs typeface="Lato"/>
              <a:sym typeface="Lato"/>
            </a:endParaRPr>
          </a:p>
          <a:p>
            <a:pPr indent="-298767" lvl="0" marL="457200" rtl="0" algn="l">
              <a:spcBef>
                <a:spcPts val="0"/>
              </a:spcBef>
              <a:spcAft>
                <a:spcPts val="0"/>
              </a:spcAft>
              <a:buSzPct val="100000"/>
              <a:buFont typeface="Lato"/>
              <a:buChar char="●"/>
            </a:pPr>
            <a:r>
              <a:rPr lang="en" sz="1300">
                <a:latin typeface="Lato"/>
                <a:ea typeface="Lato"/>
                <a:cs typeface="Lato"/>
                <a:sym typeface="Lato"/>
              </a:rPr>
              <a:t>Light must be automatically dim and shut off after ten minutes (constraint)</a:t>
            </a:r>
            <a:endParaRPr sz="1300">
              <a:latin typeface="Lato"/>
              <a:ea typeface="Lato"/>
              <a:cs typeface="Lato"/>
              <a:sym typeface="Lato"/>
            </a:endParaRPr>
          </a:p>
          <a:p>
            <a:pPr indent="-298767" lvl="0" marL="457200" rtl="0" algn="l">
              <a:spcBef>
                <a:spcPts val="0"/>
              </a:spcBef>
              <a:spcAft>
                <a:spcPts val="0"/>
              </a:spcAft>
              <a:buSzPct val="100000"/>
              <a:buFont typeface="Lato"/>
              <a:buChar char="●"/>
            </a:pPr>
            <a:r>
              <a:rPr lang="en" sz="1300">
                <a:latin typeface="Lato"/>
                <a:ea typeface="Lato"/>
                <a:cs typeface="Lato"/>
                <a:sym typeface="Lato"/>
              </a:rPr>
              <a:t>Light must have smooth turn on/off as to not wake the baby</a:t>
            </a:r>
            <a:endParaRPr sz="1300">
              <a:latin typeface="Lato"/>
              <a:ea typeface="Lato"/>
              <a:cs typeface="Lato"/>
              <a:sym typeface="Lato"/>
            </a:endParaRPr>
          </a:p>
          <a:p>
            <a:pPr indent="-298767" lvl="0" marL="457200" rtl="0" algn="l">
              <a:spcBef>
                <a:spcPts val="0"/>
              </a:spcBef>
              <a:spcAft>
                <a:spcPts val="0"/>
              </a:spcAft>
              <a:buSzPct val="100000"/>
              <a:buFont typeface="Lato"/>
              <a:buChar char="●"/>
            </a:pPr>
            <a:r>
              <a:rPr lang="en"/>
              <a:t>Battery life must last minimum three days</a:t>
            </a:r>
            <a:endParaRPr/>
          </a:p>
          <a:p>
            <a:pPr indent="0" lvl="0" marL="0" rtl="0" algn="l">
              <a:spcBef>
                <a:spcPts val="1200"/>
              </a:spcBef>
              <a:spcAft>
                <a:spcPts val="0"/>
              </a:spcAft>
              <a:buNone/>
            </a:pPr>
            <a:r>
              <a:rPr lang="en"/>
              <a:t>Non-Functional Requirements</a:t>
            </a:r>
            <a:endParaRPr/>
          </a:p>
          <a:p>
            <a:pPr indent="-298767" lvl="0" marL="457200" rtl="0" algn="l">
              <a:spcBef>
                <a:spcPts val="1200"/>
              </a:spcBef>
              <a:spcAft>
                <a:spcPts val="0"/>
              </a:spcAft>
              <a:buSzPct val="100000"/>
              <a:buFont typeface="Lato"/>
              <a:buChar char="●"/>
            </a:pPr>
            <a:r>
              <a:rPr lang="en" sz="1300">
                <a:latin typeface="Lato"/>
                <a:ea typeface="Lato"/>
                <a:cs typeface="Lato"/>
                <a:sym typeface="Lato"/>
              </a:rPr>
              <a:t>Needs to be easy to use with straight forward controls </a:t>
            </a:r>
            <a:endParaRPr sz="1300">
              <a:latin typeface="Lato"/>
              <a:ea typeface="Lato"/>
              <a:cs typeface="Lato"/>
              <a:sym typeface="Lato"/>
            </a:endParaRPr>
          </a:p>
          <a:p>
            <a:pPr indent="-298767" lvl="0" marL="457200" rtl="0" algn="l">
              <a:spcBef>
                <a:spcPts val="0"/>
              </a:spcBef>
              <a:spcAft>
                <a:spcPts val="0"/>
              </a:spcAft>
              <a:buSzPct val="100000"/>
              <a:buFont typeface="Lato"/>
              <a:buChar char="●"/>
            </a:pPr>
            <a:r>
              <a:rPr lang="en" sz="1300">
                <a:latin typeface="Lato"/>
                <a:ea typeface="Lato"/>
                <a:cs typeface="Lato"/>
                <a:sym typeface="Lato"/>
              </a:rPr>
              <a:t>Compatible with any standard Qi wireless charger</a:t>
            </a:r>
            <a:endParaRPr/>
          </a:p>
          <a:p>
            <a:pPr indent="-298767" lvl="0" marL="457200" rtl="0" algn="l">
              <a:spcBef>
                <a:spcPts val="0"/>
              </a:spcBef>
              <a:spcAft>
                <a:spcPts val="0"/>
              </a:spcAft>
              <a:buSzPct val="100000"/>
              <a:buFont typeface="Lato"/>
              <a:buChar char="●"/>
            </a:pPr>
            <a:r>
              <a:rPr lang="en" sz="1300">
                <a:latin typeface="Lato"/>
                <a:ea typeface="Lato"/>
                <a:cs typeface="Lato"/>
                <a:sym typeface="Lato"/>
              </a:rPr>
              <a:t>The products should be portable and easily moved from the dock to a required location</a:t>
            </a:r>
            <a:endParaRPr sz="1300">
              <a:latin typeface="Lato"/>
              <a:ea typeface="Lato"/>
              <a:cs typeface="Lato"/>
              <a:sym typeface="Lato"/>
            </a:endParaRPr>
          </a:p>
          <a:p>
            <a:pPr indent="0" lvl="0" marL="0" rtl="0" algn="l">
              <a:spcBef>
                <a:spcPts val="1200"/>
              </a:spcBef>
              <a:spcAft>
                <a:spcPts val="0"/>
              </a:spcAft>
              <a:buNone/>
            </a:pPr>
            <a:r>
              <a:rPr lang="en"/>
              <a:t>Objective/Clients</a:t>
            </a:r>
            <a:endParaRPr/>
          </a:p>
          <a:p>
            <a:pPr indent="-298767" lvl="0" marL="457200" rtl="0" algn="l">
              <a:spcBef>
                <a:spcPts val="1200"/>
              </a:spcBef>
              <a:spcAft>
                <a:spcPts val="0"/>
              </a:spcAft>
              <a:buSzPct val="100000"/>
              <a:buChar char="●"/>
            </a:pPr>
            <a:r>
              <a:rPr lang="en"/>
              <a:t>Parents of young children</a:t>
            </a:r>
            <a:endParaRPr/>
          </a:p>
          <a:p>
            <a:pPr indent="-298767" lvl="0" marL="457200" rtl="0" algn="l">
              <a:spcBef>
                <a:spcPts val="0"/>
              </a:spcBef>
              <a:spcAft>
                <a:spcPts val="0"/>
              </a:spcAft>
              <a:buSzPct val="100000"/>
              <a:buChar char="●"/>
            </a:pPr>
            <a:r>
              <a:rPr lang="en"/>
              <a:t>Product should create a light that is easy to use, carry from charging location to crib, and safe to use.</a:t>
            </a:r>
            <a:endParaRPr/>
          </a:p>
        </p:txBody>
      </p:sp>
      <p:sp>
        <p:nvSpPr>
          <p:cNvPr id="143" name="Google Shape;143;p14"/>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Market Comparisons</a:t>
            </a:r>
            <a:endParaRPr b="1" sz="2800"/>
          </a:p>
        </p:txBody>
      </p:sp>
      <p:sp>
        <p:nvSpPr>
          <p:cNvPr id="149" name="Google Shape;149;p15"/>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
        <p:nvSpPr>
          <p:cNvPr id="150" name="Google Shape;150;p15"/>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pic>
        <p:nvPicPr>
          <p:cNvPr id="151" name="Google Shape;151;p15"/>
          <p:cNvPicPr preferRelativeResize="0"/>
          <p:nvPr/>
        </p:nvPicPr>
        <p:blipFill>
          <a:blip r:embed="rId3">
            <a:alphaModFix/>
          </a:blip>
          <a:stretch>
            <a:fillRect/>
          </a:stretch>
        </p:blipFill>
        <p:spPr>
          <a:xfrm>
            <a:off x="898362" y="1460250"/>
            <a:ext cx="1845549" cy="2470701"/>
          </a:xfrm>
          <a:prstGeom prst="rect">
            <a:avLst/>
          </a:prstGeom>
          <a:noFill/>
          <a:ln>
            <a:noFill/>
          </a:ln>
        </p:spPr>
      </p:pic>
      <p:pic>
        <p:nvPicPr>
          <p:cNvPr id="152" name="Google Shape;152;p15"/>
          <p:cNvPicPr preferRelativeResize="0"/>
          <p:nvPr/>
        </p:nvPicPr>
        <p:blipFill>
          <a:blip r:embed="rId4">
            <a:alphaModFix/>
          </a:blip>
          <a:stretch>
            <a:fillRect/>
          </a:stretch>
        </p:blipFill>
        <p:spPr>
          <a:xfrm>
            <a:off x="2925187" y="1460250"/>
            <a:ext cx="2668483" cy="2470701"/>
          </a:xfrm>
          <a:prstGeom prst="rect">
            <a:avLst/>
          </a:prstGeom>
          <a:noFill/>
          <a:ln>
            <a:noFill/>
          </a:ln>
        </p:spPr>
      </p:pic>
      <p:pic>
        <p:nvPicPr>
          <p:cNvPr id="153" name="Google Shape;153;p15"/>
          <p:cNvPicPr preferRelativeResize="0"/>
          <p:nvPr/>
        </p:nvPicPr>
        <p:blipFill>
          <a:blip r:embed="rId5">
            <a:alphaModFix/>
          </a:blip>
          <a:stretch>
            <a:fillRect/>
          </a:stretch>
        </p:blipFill>
        <p:spPr>
          <a:xfrm>
            <a:off x="5774938" y="1460250"/>
            <a:ext cx="2470699" cy="2470699"/>
          </a:xfrm>
          <a:prstGeom prst="rect">
            <a:avLst/>
          </a:prstGeom>
          <a:noFill/>
          <a:ln>
            <a:noFill/>
          </a:ln>
        </p:spPr>
      </p:pic>
      <p:sp>
        <p:nvSpPr>
          <p:cNvPr id="154" name="Google Shape;154;p15"/>
          <p:cNvSpPr txBox="1"/>
          <p:nvPr>
            <p:ph idx="1" type="body"/>
          </p:nvPr>
        </p:nvSpPr>
        <p:spPr>
          <a:xfrm>
            <a:off x="5717596" y="3930953"/>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t>$38.99</a:t>
            </a:r>
            <a:endParaRPr/>
          </a:p>
        </p:txBody>
      </p:sp>
      <p:sp>
        <p:nvSpPr>
          <p:cNvPr id="155" name="Google Shape;155;p15"/>
          <p:cNvSpPr txBox="1"/>
          <p:nvPr>
            <p:ph idx="1" type="body"/>
          </p:nvPr>
        </p:nvSpPr>
        <p:spPr>
          <a:xfrm>
            <a:off x="528434" y="3930953"/>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t>$24.99</a:t>
            </a:r>
            <a:endParaRPr/>
          </a:p>
        </p:txBody>
      </p:sp>
      <p:sp>
        <p:nvSpPr>
          <p:cNvPr id="156" name="Google Shape;156;p15"/>
          <p:cNvSpPr txBox="1"/>
          <p:nvPr>
            <p:ph idx="1" type="body"/>
          </p:nvPr>
        </p:nvSpPr>
        <p:spPr>
          <a:xfrm>
            <a:off x="2966734" y="3930953"/>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t>$11.99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Conceptual Design Sketches</a:t>
            </a:r>
            <a:endParaRPr b="1" sz="2800"/>
          </a:p>
        </p:txBody>
      </p:sp>
      <p:sp>
        <p:nvSpPr>
          <p:cNvPr id="162" name="Google Shape;162;p16"/>
          <p:cNvSpPr txBox="1"/>
          <p:nvPr>
            <p:ph idx="1" type="body"/>
          </p:nvPr>
        </p:nvSpPr>
        <p:spPr>
          <a:xfrm>
            <a:off x="541425" y="3907278"/>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a:t>Design 1</a:t>
            </a:r>
            <a:endParaRPr/>
          </a:p>
          <a:p>
            <a:pPr indent="0" lvl="0" marL="0" rtl="0" algn="ctr">
              <a:lnSpc>
                <a:spcPct val="100000"/>
              </a:lnSpc>
              <a:spcBef>
                <a:spcPts val="0"/>
              </a:spcBef>
              <a:spcAft>
                <a:spcPts val="0"/>
              </a:spcAft>
              <a:buNone/>
            </a:pPr>
            <a:r>
              <a:rPr i="1" lang="en"/>
              <a:t>“Basket”</a:t>
            </a:r>
            <a:endParaRPr i="1"/>
          </a:p>
        </p:txBody>
      </p:sp>
      <p:sp>
        <p:nvSpPr>
          <p:cNvPr id="163" name="Google Shape;163;p16"/>
          <p:cNvSpPr txBox="1"/>
          <p:nvPr>
            <p:ph idx="1" type="body"/>
          </p:nvPr>
        </p:nvSpPr>
        <p:spPr>
          <a:xfrm>
            <a:off x="3279298" y="3907278"/>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a:t>Design 2</a:t>
            </a:r>
            <a:endParaRPr/>
          </a:p>
          <a:p>
            <a:pPr indent="0" lvl="0" marL="0" rtl="0" algn="ctr">
              <a:lnSpc>
                <a:spcPct val="100000"/>
              </a:lnSpc>
              <a:spcBef>
                <a:spcPts val="0"/>
              </a:spcBef>
              <a:spcAft>
                <a:spcPts val="0"/>
              </a:spcAft>
              <a:buNone/>
            </a:pPr>
            <a:r>
              <a:rPr i="1" lang="en"/>
              <a:t>“Lampshade”</a:t>
            </a:r>
            <a:endParaRPr i="1"/>
          </a:p>
        </p:txBody>
      </p:sp>
      <p:sp>
        <p:nvSpPr>
          <p:cNvPr id="164" name="Google Shape;164;p16"/>
          <p:cNvSpPr txBox="1"/>
          <p:nvPr>
            <p:ph idx="1" type="body"/>
          </p:nvPr>
        </p:nvSpPr>
        <p:spPr>
          <a:xfrm>
            <a:off x="6017171" y="3907278"/>
            <a:ext cx="2585400" cy="75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lang="en"/>
              <a:t>Design 3</a:t>
            </a:r>
            <a:endParaRPr/>
          </a:p>
          <a:p>
            <a:pPr indent="0" lvl="0" marL="0" rtl="0" algn="ctr">
              <a:lnSpc>
                <a:spcPct val="100000"/>
              </a:lnSpc>
              <a:spcBef>
                <a:spcPts val="0"/>
              </a:spcBef>
              <a:spcAft>
                <a:spcPts val="0"/>
              </a:spcAft>
              <a:buNone/>
            </a:pPr>
            <a:r>
              <a:rPr i="1" lang="en"/>
              <a:t>“Gumdrop”</a:t>
            </a:r>
            <a:endParaRPr i="1"/>
          </a:p>
        </p:txBody>
      </p:sp>
      <p:pic>
        <p:nvPicPr>
          <p:cNvPr id="165" name="Google Shape;165;p16"/>
          <p:cNvPicPr preferRelativeResize="0"/>
          <p:nvPr/>
        </p:nvPicPr>
        <p:blipFill>
          <a:blip r:embed="rId3">
            <a:alphaModFix/>
          </a:blip>
          <a:stretch>
            <a:fillRect/>
          </a:stretch>
        </p:blipFill>
        <p:spPr>
          <a:xfrm>
            <a:off x="625201" y="1490701"/>
            <a:ext cx="2417710" cy="2416594"/>
          </a:xfrm>
          <a:prstGeom prst="rect">
            <a:avLst/>
          </a:prstGeom>
          <a:noFill/>
          <a:ln>
            <a:noFill/>
          </a:ln>
        </p:spPr>
      </p:pic>
      <p:pic>
        <p:nvPicPr>
          <p:cNvPr id="166" name="Google Shape;166;p16"/>
          <p:cNvPicPr preferRelativeResize="0"/>
          <p:nvPr/>
        </p:nvPicPr>
        <p:blipFill>
          <a:blip r:embed="rId4">
            <a:alphaModFix/>
          </a:blip>
          <a:stretch>
            <a:fillRect/>
          </a:stretch>
        </p:blipFill>
        <p:spPr>
          <a:xfrm>
            <a:off x="3363074" y="1490701"/>
            <a:ext cx="2417710" cy="2416594"/>
          </a:xfrm>
          <a:prstGeom prst="rect">
            <a:avLst/>
          </a:prstGeom>
          <a:noFill/>
          <a:ln>
            <a:noFill/>
          </a:ln>
        </p:spPr>
      </p:pic>
      <p:pic>
        <p:nvPicPr>
          <p:cNvPr id="167" name="Google Shape;167;p16"/>
          <p:cNvPicPr preferRelativeResize="0"/>
          <p:nvPr/>
        </p:nvPicPr>
        <p:blipFill>
          <a:blip r:embed="rId5">
            <a:alphaModFix/>
          </a:blip>
          <a:stretch>
            <a:fillRect/>
          </a:stretch>
        </p:blipFill>
        <p:spPr>
          <a:xfrm>
            <a:off x="6100947" y="1490701"/>
            <a:ext cx="2417710" cy="2416594"/>
          </a:xfrm>
          <a:prstGeom prst="rect">
            <a:avLst/>
          </a:prstGeom>
          <a:noFill/>
          <a:ln>
            <a:noFill/>
          </a:ln>
        </p:spPr>
      </p:pic>
      <p:sp>
        <p:nvSpPr>
          <p:cNvPr id="168" name="Google Shape;168;p16"/>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Project Vision</a:t>
            </a:r>
            <a:endParaRPr b="1" sz="2800"/>
          </a:p>
        </p:txBody>
      </p:sp>
      <p:sp>
        <p:nvSpPr>
          <p:cNvPr id="174" name="Google Shape;174;p17"/>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pic>
        <p:nvPicPr>
          <p:cNvPr id="175" name="Google Shape;175;p17"/>
          <p:cNvPicPr preferRelativeResize="0"/>
          <p:nvPr/>
        </p:nvPicPr>
        <p:blipFill>
          <a:blip r:embed="rId3">
            <a:alphaModFix/>
          </a:blip>
          <a:stretch>
            <a:fillRect/>
          </a:stretch>
        </p:blipFill>
        <p:spPr>
          <a:xfrm>
            <a:off x="1297500" y="1460250"/>
            <a:ext cx="2950200" cy="2735077"/>
          </a:xfrm>
          <a:prstGeom prst="rect">
            <a:avLst/>
          </a:prstGeom>
          <a:noFill/>
          <a:ln>
            <a:noFill/>
          </a:ln>
        </p:spPr>
      </p:pic>
      <p:pic>
        <p:nvPicPr>
          <p:cNvPr id="176" name="Google Shape;176;p17"/>
          <p:cNvPicPr preferRelativeResize="0"/>
          <p:nvPr/>
        </p:nvPicPr>
        <p:blipFill>
          <a:blip r:embed="rId4">
            <a:alphaModFix/>
          </a:blip>
          <a:stretch>
            <a:fillRect/>
          </a:stretch>
        </p:blipFill>
        <p:spPr>
          <a:xfrm>
            <a:off x="4400100" y="1460250"/>
            <a:ext cx="3744271" cy="27350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Final Prototype Design</a:t>
            </a:r>
            <a:endParaRPr/>
          </a:p>
        </p:txBody>
      </p:sp>
      <p:pic>
        <p:nvPicPr>
          <p:cNvPr id="182" name="Google Shape;182;p18"/>
          <p:cNvPicPr preferRelativeResize="0"/>
          <p:nvPr/>
        </p:nvPicPr>
        <p:blipFill>
          <a:blip r:embed="rId3">
            <a:alphaModFix/>
          </a:blip>
          <a:stretch>
            <a:fillRect/>
          </a:stretch>
        </p:blipFill>
        <p:spPr>
          <a:xfrm>
            <a:off x="537475" y="1514375"/>
            <a:ext cx="8069025" cy="2482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Circuit Layout</a:t>
            </a:r>
            <a:endParaRPr b="1" sz="2800"/>
          </a:p>
        </p:txBody>
      </p:sp>
      <p:sp>
        <p:nvSpPr>
          <p:cNvPr id="188" name="Google Shape;188;p19"/>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pic>
        <p:nvPicPr>
          <p:cNvPr id="189" name="Google Shape;189;p19"/>
          <p:cNvPicPr preferRelativeResize="0"/>
          <p:nvPr/>
        </p:nvPicPr>
        <p:blipFill rotWithShape="1">
          <a:blip r:embed="rId4">
            <a:alphaModFix/>
          </a:blip>
          <a:srcRect b="14755" l="13157" r="25758" t="17713"/>
          <a:stretch/>
        </p:blipFill>
        <p:spPr>
          <a:xfrm rot="-5400000">
            <a:off x="2821888" y="332988"/>
            <a:ext cx="3500224" cy="513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300"/>
              <a:t>Demonstration</a:t>
            </a:r>
            <a:endParaRPr sz="4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1"/>
          <p:cNvSpPr txBox="1"/>
          <p:nvPr>
            <p:ph idx="1" type="body"/>
          </p:nvPr>
        </p:nvSpPr>
        <p:spPr>
          <a:xfrm>
            <a:off x="1297500" y="1399550"/>
            <a:ext cx="66294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Unit Testing</a:t>
            </a:r>
            <a:endParaRPr/>
          </a:p>
          <a:p>
            <a:pPr indent="-298450" lvl="1" marL="914400" rtl="0" algn="l">
              <a:spcBef>
                <a:spcPts val="0"/>
              </a:spcBef>
              <a:spcAft>
                <a:spcPts val="0"/>
              </a:spcAft>
              <a:buSzPts val="1100"/>
              <a:buChar char="○"/>
            </a:pPr>
            <a:r>
              <a:rPr lang="en"/>
              <a:t>Touch Sensor: Testing material and thickness that it will work through</a:t>
            </a:r>
            <a:endParaRPr/>
          </a:p>
          <a:p>
            <a:pPr indent="-298450" lvl="1" marL="914400" rtl="0" algn="l">
              <a:spcBef>
                <a:spcPts val="0"/>
              </a:spcBef>
              <a:spcAft>
                <a:spcPts val="0"/>
              </a:spcAft>
              <a:buSzPts val="1100"/>
              <a:buChar char="○"/>
            </a:pPr>
            <a:r>
              <a:rPr lang="en"/>
              <a:t>Light Strip: Measure current draw at different light levels</a:t>
            </a:r>
            <a:endParaRPr/>
          </a:p>
          <a:p>
            <a:pPr indent="-298450" lvl="1" marL="914400" rtl="0" algn="l">
              <a:spcBef>
                <a:spcPts val="0"/>
              </a:spcBef>
              <a:spcAft>
                <a:spcPts val="0"/>
              </a:spcAft>
              <a:buSzPts val="1100"/>
              <a:buChar char="○"/>
            </a:pPr>
            <a:r>
              <a:rPr lang="en"/>
              <a:t>Wireless Charger: Measure Voltage at various distances between coils</a:t>
            </a:r>
            <a:endParaRPr/>
          </a:p>
          <a:p>
            <a:pPr indent="-298450" lvl="1" marL="914400" rtl="0" algn="l">
              <a:spcBef>
                <a:spcPts val="0"/>
              </a:spcBef>
              <a:spcAft>
                <a:spcPts val="0"/>
              </a:spcAft>
              <a:buSzPts val="1100"/>
              <a:buChar char="○"/>
            </a:pPr>
            <a:r>
              <a:rPr lang="en"/>
              <a:t>Arduino Nano Every: Testing onboard LED and uploading functionality to the main board</a:t>
            </a:r>
            <a:endParaRPr/>
          </a:p>
          <a:p>
            <a:pPr indent="-311150" lvl="0" marL="457200" rtl="0" algn="l">
              <a:spcBef>
                <a:spcPts val="0"/>
              </a:spcBef>
              <a:spcAft>
                <a:spcPts val="0"/>
              </a:spcAft>
              <a:buSzPts val="1300"/>
              <a:buChar char="●"/>
            </a:pPr>
            <a:r>
              <a:rPr lang="en"/>
              <a:t>Interface Testing</a:t>
            </a:r>
            <a:endParaRPr/>
          </a:p>
          <a:p>
            <a:pPr indent="-298450" lvl="1" marL="914400" rtl="0" algn="l">
              <a:spcBef>
                <a:spcPts val="0"/>
              </a:spcBef>
              <a:spcAft>
                <a:spcPts val="0"/>
              </a:spcAft>
              <a:buSzPts val="1100"/>
              <a:buChar char="○"/>
            </a:pPr>
            <a:r>
              <a:rPr lang="en"/>
              <a:t>Arduino -&gt; Touch sensor interface: Testing performance through materials </a:t>
            </a:r>
            <a:endParaRPr/>
          </a:p>
          <a:p>
            <a:pPr indent="-298450" lvl="1" marL="914400" rtl="0" algn="l">
              <a:spcBef>
                <a:spcPts val="0"/>
              </a:spcBef>
              <a:spcAft>
                <a:spcPts val="0"/>
              </a:spcAft>
              <a:buSzPts val="1100"/>
              <a:buChar char="○"/>
            </a:pPr>
            <a:r>
              <a:rPr lang="en"/>
              <a:t>Arduino -&gt; Light strip interface: Test ability to change brightness and dim over time</a:t>
            </a:r>
            <a:endParaRPr/>
          </a:p>
          <a:p>
            <a:pPr indent="-298450" lvl="1" marL="914400" rtl="0" algn="l">
              <a:spcBef>
                <a:spcPts val="0"/>
              </a:spcBef>
              <a:spcAft>
                <a:spcPts val="0"/>
              </a:spcAft>
              <a:buSzPts val="1100"/>
              <a:buChar char="○"/>
            </a:pPr>
            <a:r>
              <a:rPr lang="en"/>
              <a:t>Wireless charger -&gt; Lithium-polymer battery interface: Test connection between battery and circuit to ensure lowest usage rate</a:t>
            </a:r>
            <a:endParaRPr/>
          </a:p>
        </p:txBody>
      </p:sp>
      <p:sp>
        <p:nvSpPr>
          <p:cNvPr id="200" name="Google Shape;200;p21"/>
          <p:cNvSpPr txBox="1"/>
          <p:nvPr>
            <p:ph idx="1" type="body"/>
          </p:nvPr>
        </p:nvSpPr>
        <p:spPr>
          <a:xfrm>
            <a:off x="0" y="4652700"/>
            <a:ext cx="2204700" cy="4908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solidFill>
                  <a:schemeClr val="dk2"/>
                </a:solidFill>
              </a:rPr>
              <a:t>sdmay24-22</a:t>
            </a:r>
            <a:endParaRPr>
              <a:solidFill>
                <a:schemeClr val="dk2"/>
              </a:solidFill>
            </a:endParaRPr>
          </a:p>
        </p:txBody>
      </p:sp>
      <p:sp>
        <p:nvSpPr>
          <p:cNvPr id="201" name="Google Shape;201;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800"/>
              <a:t>Testing Plan</a:t>
            </a:r>
            <a:endParaRPr b="1" sz="2800"/>
          </a:p>
        </p:txBody>
      </p:sp>
      <p:sp>
        <p:nvSpPr>
          <p:cNvPr id="202" name="Google Shape;202;p21"/>
          <p:cNvSpPr txBox="1"/>
          <p:nvPr/>
        </p:nvSpPr>
        <p:spPr>
          <a:xfrm>
            <a:off x="1416850" y="956750"/>
            <a:ext cx="7180500" cy="44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Tests include physical testing and measurements, user interface testing, and total functional testing.</a:t>
            </a:r>
            <a:endParaRPr sz="13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